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59" r:id="rId4"/>
    <p:sldId id="261" r:id="rId5"/>
    <p:sldId id="272" r:id="rId6"/>
    <p:sldId id="266" r:id="rId7"/>
    <p:sldId id="265" r:id="rId8"/>
    <p:sldId id="262" r:id="rId9"/>
    <p:sldId id="263" r:id="rId10"/>
    <p:sldId id="264" r:id="rId11"/>
    <p:sldId id="267" r:id="rId12"/>
    <p:sldId id="268" r:id="rId13"/>
    <p:sldId id="269" r:id="rId14"/>
    <p:sldId id="270" r:id="rId15"/>
    <p:sldId id="271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66" d="100"/>
          <a:sy n="66" d="100"/>
        </p:scale>
        <p:origin x="-14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51;&#1080;&#1089;&#1090;%20Microsoft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2579465102272969E-2"/>
          <c:y val="1.7257035010614492E-2"/>
          <c:w val="0.69251804698417618"/>
          <c:h val="0.8632474274321443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Лист1!$D$2</c:f>
              <c:strCache>
                <c:ptCount val="1"/>
                <c:pt idx="0">
                  <c:v>Адекватность представлений о собственных возможностях и ограничениях, о насущно необходимом жизнеобеспечении</c:v>
                </c:pt>
              </c:strCache>
            </c:strRef>
          </c:tx>
          <c:invertIfNegative val="0"/>
          <c:cat>
            <c:strRef>
              <c:f>Лист1!$E$1:$L$1</c:f>
              <c:strCache>
                <c:ptCount val="8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  <c:pt idx="3">
                  <c:v>4 класс</c:v>
                </c:pt>
                <c:pt idx="4">
                  <c:v>5 класс</c:v>
                </c:pt>
                <c:pt idx="5">
                  <c:v>6-е классы</c:v>
                </c:pt>
                <c:pt idx="6">
                  <c:v>7 класс</c:v>
                </c:pt>
                <c:pt idx="7">
                  <c:v>8 класс</c:v>
                </c:pt>
              </c:strCache>
            </c:strRef>
          </c:cat>
          <c:val>
            <c:numRef>
              <c:f>Лист1!$E$2:$L$2</c:f>
              <c:numCache>
                <c:formatCode>0%</c:formatCode>
                <c:ptCount val="8"/>
                <c:pt idx="0">
                  <c:v>0.60000000000000053</c:v>
                </c:pt>
                <c:pt idx="1">
                  <c:v>0.25</c:v>
                </c:pt>
                <c:pt idx="2">
                  <c:v>0.67000000000000082</c:v>
                </c:pt>
                <c:pt idx="3">
                  <c:v>0.5</c:v>
                </c:pt>
                <c:pt idx="4">
                  <c:v>0.71000000000000052</c:v>
                </c:pt>
                <c:pt idx="5">
                  <c:v>0.86000000000000054</c:v>
                </c:pt>
                <c:pt idx="6">
                  <c:v>0.87000000000000055</c:v>
                </c:pt>
                <c:pt idx="7">
                  <c:v>0.67000000000000082</c:v>
                </c:pt>
              </c:numCache>
            </c:numRef>
          </c:val>
        </c:ser>
        <c:ser>
          <c:idx val="1"/>
          <c:order val="1"/>
          <c:tx>
            <c:strRef>
              <c:f>Лист1!$D$3</c:f>
              <c:strCache>
                <c:ptCount val="1"/>
                <c:pt idx="0">
                  <c:v>Способность вступать в коммуникацию со взрослыми по вопросам медицинского сопровождения и создания специальных условий для пребывания в школе, своих нуждах и правах в организации обучения</c:v>
                </c:pt>
              </c:strCache>
            </c:strRef>
          </c:tx>
          <c:invertIfNegative val="0"/>
          <c:cat>
            <c:strRef>
              <c:f>Лист1!$E$1:$L$1</c:f>
              <c:strCache>
                <c:ptCount val="8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  <c:pt idx="3">
                  <c:v>4 класс</c:v>
                </c:pt>
                <c:pt idx="4">
                  <c:v>5 класс</c:v>
                </c:pt>
                <c:pt idx="5">
                  <c:v>6-е классы</c:v>
                </c:pt>
                <c:pt idx="6">
                  <c:v>7 класс</c:v>
                </c:pt>
                <c:pt idx="7">
                  <c:v>8 класс</c:v>
                </c:pt>
              </c:strCache>
            </c:strRef>
          </c:cat>
          <c:val>
            <c:numRef>
              <c:f>Лист1!$E$3:$L$3</c:f>
              <c:numCache>
                <c:formatCode>0%</c:formatCode>
                <c:ptCount val="8"/>
                <c:pt idx="0">
                  <c:v>0.4</c:v>
                </c:pt>
                <c:pt idx="1">
                  <c:v>0.5</c:v>
                </c:pt>
                <c:pt idx="2">
                  <c:v>0.83000000000000052</c:v>
                </c:pt>
                <c:pt idx="3">
                  <c:v>0.75000000000000056</c:v>
                </c:pt>
                <c:pt idx="4">
                  <c:v>0.56999999999999995</c:v>
                </c:pt>
                <c:pt idx="5">
                  <c:v>0.71000000000000052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Лист1!$D$4</c:f>
              <c:strCache>
                <c:ptCount val="1"/>
                <c:pt idx="0">
                  <c:v>Владение социально-бытовыми умениями в повседневной жизни</c:v>
                </c:pt>
              </c:strCache>
            </c:strRef>
          </c:tx>
          <c:invertIfNegative val="0"/>
          <c:cat>
            <c:strRef>
              <c:f>Лист1!$E$1:$L$1</c:f>
              <c:strCache>
                <c:ptCount val="8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  <c:pt idx="3">
                  <c:v>4 класс</c:v>
                </c:pt>
                <c:pt idx="4">
                  <c:v>5 класс</c:v>
                </c:pt>
                <c:pt idx="5">
                  <c:v>6-е классы</c:v>
                </c:pt>
                <c:pt idx="6">
                  <c:v>7 класс</c:v>
                </c:pt>
                <c:pt idx="7">
                  <c:v>8 класс</c:v>
                </c:pt>
              </c:strCache>
            </c:strRef>
          </c:cat>
          <c:val>
            <c:numRef>
              <c:f>Лист1!$E$4:$L$4</c:f>
              <c:numCache>
                <c:formatCode>0%</c:formatCode>
                <c:ptCount val="8"/>
                <c:pt idx="0">
                  <c:v>0.4</c:v>
                </c:pt>
                <c:pt idx="1">
                  <c:v>0.25</c:v>
                </c:pt>
                <c:pt idx="2">
                  <c:v>0.67000000000000082</c:v>
                </c:pt>
                <c:pt idx="3">
                  <c:v>0.75000000000000056</c:v>
                </c:pt>
                <c:pt idx="4">
                  <c:v>0.86000000000000054</c:v>
                </c:pt>
                <c:pt idx="5">
                  <c:v>0.86000000000000054</c:v>
                </c:pt>
                <c:pt idx="6">
                  <c:v>0.87000000000000055</c:v>
                </c:pt>
                <c:pt idx="7">
                  <c:v>0.67000000000000082</c:v>
                </c:pt>
              </c:numCache>
            </c:numRef>
          </c:val>
        </c:ser>
        <c:ser>
          <c:idx val="3"/>
          <c:order val="3"/>
          <c:tx>
            <c:strRef>
              <c:f>Лист1!$D$5</c:f>
              <c:strCache>
                <c:ptCount val="1"/>
                <c:pt idx="0">
                  <c:v>Владение навыками коммуникации и принятыми ритуалами социального взаимодействия (то есть самой формой поведения, его социальным рисунком)</c:v>
                </c:pt>
              </c:strCache>
            </c:strRef>
          </c:tx>
          <c:invertIfNegative val="0"/>
          <c:cat>
            <c:strRef>
              <c:f>Лист1!$E$1:$L$1</c:f>
              <c:strCache>
                <c:ptCount val="8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  <c:pt idx="3">
                  <c:v>4 класс</c:v>
                </c:pt>
                <c:pt idx="4">
                  <c:v>5 класс</c:v>
                </c:pt>
                <c:pt idx="5">
                  <c:v>6-е классы</c:v>
                </c:pt>
                <c:pt idx="6">
                  <c:v>7 класс</c:v>
                </c:pt>
                <c:pt idx="7">
                  <c:v>8 класс</c:v>
                </c:pt>
              </c:strCache>
            </c:strRef>
          </c:cat>
          <c:val>
            <c:numRef>
              <c:f>Лист1!$E$5:$L$5</c:f>
              <c:numCache>
                <c:formatCode>0%</c:formatCode>
                <c:ptCount val="8"/>
                <c:pt idx="0">
                  <c:v>0.8</c:v>
                </c:pt>
                <c:pt idx="1">
                  <c:v>0.25</c:v>
                </c:pt>
                <c:pt idx="2">
                  <c:v>0.67000000000000082</c:v>
                </c:pt>
                <c:pt idx="3">
                  <c:v>0.25</c:v>
                </c:pt>
                <c:pt idx="4">
                  <c:v>0.56999999999999995</c:v>
                </c:pt>
                <c:pt idx="5">
                  <c:v>0.78</c:v>
                </c:pt>
                <c:pt idx="6">
                  <c:v>0.87000000000000055</c:v>
                </c:pt>
                <c:pt idx="7">
                  <c:v>0.67000000000000082</c:v>
                </c:pt>
              </c:numCache>
            </c:numRef>
          </c:val>
        </c:ser>
        <c:ser>
          <c:idx val="4"/>
          <c:order val="4"/>
          <c:tx>
            <c:strRef>
              <c:f>Лист1!$D$6</c:f>
              <c:strCache>
                <c:ptCount val="1"/>
                <c:pt idx="0">
                  <c:v>Осмысление и дифференциация картины мира, ее временно-пространственной ориентации</c:v>
                </c:pt>
              </c:strCache>
            </c:strRef>
          </c:tx>
          <c:invertIfNegative val="0"/>
          <c:cat>
            <c:strRef>
              <c:f>Лист1!$E$1:$L$1</c:f>
              <c:strCache>
                <c:ptCount val="8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  <c:pt idx="3">
                  <c:v>4 класс</c:v>
                </c:pt>
                <c:pt idx="4">
                  <c:v>5 класс</c:v>
                </c:pt>
                <c:pt idx="5">
                  <c:v>6-е классы</c:v>
                </c:pt>
                <c:pt idx="6">
                  <c:v>7 класс</c:v>
                </c:pt>
                <c:pt idx="7">
                  <c:v>8 класс</c:v>
                </c:pt>
              </c:strCache>
            </c:strRef>
          </c:cat>
          <c:val>
            <c:numRef>
              <c:f>Лист1!$E$6:$L$6</c:f>
              <c:numCache>
                <c:formatCode>0%</c:formatCode>
                <c:ptCount val="8"/>
                <c:pt idx="0">
                  <c:v>0.4</c:v>
                </c:pt>
                <c:pt idx="1">
                  <c:v>0.25</c:v>
                </c:pt>
                <c:pt idx="2">
                  <c:v>0.5</c:v>
                </c:pt>
                <c:pt idx="3">
                  <c:v>0.75000000000000056</c:v>
                </c:pt>
                <c:pt idx="4">
                  <c:v>0.56999999999999995</c:v>
                </c:pt>
                <c:pt idx="5">
                  <c:v>0.71000000000000052</c:v>
                </c:pt>
                <c:pt idx="6">
                  <c:v>0.87000000000000055</c:v>
                </c:pt>
                <c:pt idx="7">
                  <c:v>0.67000000000000082</c:v>
                </c:pt>
              </c:numCache>
            </c:numRef>
          </c:val>
        </c:ser>
        <c:ser>
          <c:idx val="5"/>
          <c:order val="5"/>
          <c:tx>
            <c:strRef>
              <c:f>Лист1!$D$7</c:f>
              <c:strCache>
                <c:ptCount val="1"/>
                <c:pt idx="0">
                  <c:v>Осмысление социального окружения, своего места в нем, принятие соответствующих возрасту ценностей о социальных ролей</c:v>
                </c:pt>
              </c:strCache>
            </c:strRef>
          </c:tx>
          <c:invertIfNegative val="0"/>
          <c:cat>
            <c:strRef>
              <c:f>Лист1!$E$1:$L$1</c:f>
              <c:strCache>
                <c:ptCount val="8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  <c:pt idx="3">
                  <c:v>4 класс</c:v>
                </c:pt>
                <c:pt idx="4">
                  <c:v>5 класс</c:v>
                </c:pt>
                <c:pt idx="5">
                  <c:v>6-е классы</c:v>
                </c:pt>
                <c:pt idx="6">
                  <c:v>7 класс</c:v>
                </c:pt>
                <c:pt idx="7">
                  <c:v>8 класс</c:v>
                </c:pt>
              </c:strCache>
            </c:strRef>
          </c:cat>
          <c:val>
            <c:numRef>
              <c:f>Лист1!$E$7:$L$7</c:f>
              <c:numCache>
                <c:formatCode>0%</c:formatCode>
                <c:ptCount val="8"/>
                <c:pt idx="0">
                  <c:v>0.60000000000000053</c:v>
                </c:pt>
                <c:pt idx="1">
                  <c:v>0.25</c:v>
                </c:pt>
                <c:pt idx="2">
                  <c:v>0.67000000000000082</c:v>
                </c:pt>
                <c:pt idx="3">
                  <c:v>0.75000000000000056</c:v>
                </c:pt>
                <c:pt idx="4">
                  <c:v>0.56999999999999995</c:v>
                </c:pt>
                <c:pt idx="5">
                  <c:v>0.64000000000000068</c:v>
                </c:pt>
                <c:pt idx="6">
                  <c:v>0.75000000000000056</c:v>
                </c:pt>
                <c:pt idx="7">
                  <c:v>0.67000000000000082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3532416"/>
        <c:axId val="85086976"/>
        <c:axId val="0"/>
      </c:bar3DChart>
      <c:catAx>
        <c:axId val="835324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85086976"/>
        <c:crosses val="autoZero"/>
        <c:auto val="1"/>
        <c:lblAlgn val="ctr"/>
        <c:lblOffset val="100"/>
        <c:noMultiLvlLbl val="0"/>
      </c:catAx>
      <c:valAx>
        <c:axId val="850869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83532416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77022378536009917"/>
          <c:y val="3.1947876789216796E-2"/>
          <c:w val="0.22102490883482223"/>
          <c:h val="0.90738220261273961"/>
        </c:manualLayout>
      </c:layout>
      <c:overlay val="0"/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5C4C03-7076-45C6-92D5-B71FF4CFBB88}" type="doc">
      <dgm:prSet loTypeId="urn:microsoft.com/office/officeart/2005/8/layout/arrow5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D7E039-1332-488A-928C-4365B8298CE3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rPr>
            <a:t>ЦЕЛЬЮ работы педагога-психолога с детьми, имеющими ТМНР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F328A2D-280E-4F93-9941-5405F9DAB25C}" type="parTrans" cxnId="{F69BC9B4-CD2F-495E-9ECA-30C835501140}">
      <dgm:prSet/>
      <dgm:spPr/>
      <dgm:t>
        <a:bodyPr/>
        <a:lstStyle/>
        <a:p>
          <a:endParaRPr lang="ru-RU"/>
        </a:p>
      </dgm:t>
    </dgm:pt>
    <dgm:pt modelId="{AD49EA6F-FBBF-45DB-9F31-AE8E714C49AC}" type="sibTrans" cxnId="{F69BC9B4-CD2F-495E-9ECA-30C835501140}">
      <dgm:prSet/>
      <dgm:spPr/>
      <dgm:t>
        <a:bodyPr/>
        <a:lstStyle/>
        <a:p>
          <a:endParaRPr lang="ru-RU"/>
        </a:p>
      </dgm:t>
    </dgm:pt>
    <dgm:pt modelId="{46C45999-111E-4012-B5B8-0EB0369225E3}">
      <dgm:prSet phldrT="[Текст]"/>
      <dgm:spPr/>
      <dgm:t>
        <a:bodyPr/>
        <a:lstStyle/>
        <a:p>
          <a:r>
            <a:rPr kumimoji="0" lang="ru-RU" b="0" i="0" u="none" strike="noStrike" cap="none" normalizeH="0" baseline="0" dirty="0" smtClean="0">
              <a:ln/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является психологическое сопровождение обучающихся с умственной отсталостью, тяжелыми и множественными нарушениями развития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256FE79-9700-4D9C-B96A-D22D2610D15E}" type="parTrans" cxnId="{9248740D-4BBE-4D9B-9C03-97EC87AE378E}">
      <dgm:prSet/>
      <dgm:spPr/>
      <dgm:t>
        <a:bodyPr/>
        <a:lstStyle/>
        <a:p>
          <a:endParaRPr lang="ru-RU"/>
        </a:p>
      </dgm:t>
    </dgm:pt>
    <dgm:pt modelId="{D107FEA0-4CE3-4301-A175-A563AC2A8E4C}" type="sibTrans" cxnId="{9248740D-4BBE-4D9B-9C03-97EC87AE378E}">
      <dgm:prSet/>
      <dgm:spPr/>
      <dgm:t>
        <a:bodyPr/>
        <a:lstStyle/>
        <a:p>
          <a:endParaRPr lang="ru-RU"/>
        </a:p>
      </dgm:t>
    </dgm:pt>
    <dgm:pt modelId="{AECA3C16-AEEF-430E-A74C-B732E1FB1E4E}" type="pres">
      <dgm:prSet presAssocID="{BB5C4C03-7076-45C6-92D5-B71FF4CFBB8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49C5CB-6277-400A-9896-AE9DA720890F}" type="pres">
      <dgm:prSet presAssocID="{EBD7E039-1332-488A-928C-4365B8298CE3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C5211C-92F4-4FC5-A6D8-2D859F9C176F}" type="pres">
      <dgm:prSet presAssocID="{46C45999-111E-4012-B5B8-0EB0369225E3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9BC9B4-CD2F-495E-9ECA-30C835501140}" srcId="{BB5C4C03-7076-45C6-92D5-B71FF4CFBB88}" destId="{EBD7E039-1332-488A-928C-4365B8298CE3}" srcOrd="0" destOrd="0" parTransId="{8F328A2D-280E-4F93-9941-5405F9DAB25C}" sibTransId="{AD49EA6F-FBBF-45DB-9F31-AE8E714C49AC}"/>
    <dgm:cxn modelId="{5978F230-CEA5-4244-BE60-24D874680977}" type="presOf" srcId="{46C45999-111E-4012-B5B8-0EB0369225E3}" destId="{D9C5211C-92F4-4FC5-A6D8-2D859F9C176F}" srcOrd="0" destOrd="0" presId="urn:microsoft.com/office/officeart/2005/8/layout/arrow5"/>
    <dgm:cxn modelId="{F266E5B5-A467-40BD-9F87-2B94724DCB04}" type="presOf" srcId="{BB5C4C03-7076-45C6-92D5-B71FF4CFBB88}" destId="{AECA3C16-AEEF-430E-A74C-B732E1FB1E4E}" srcOrd="0" destOrd="0" presId="urn:microsoft.com/office/officeart/2005/8/layout/arrow5"/>
    <dgm:cxn modelId="{9248740D-4BBE-4D9B-9C03-97EC87AE378E}" srcId="{BB5C4C03-7076-45C6-92D5-B71FF4CFBB88}" destId="{46C45999-111E-4012-B5B8-0EB0369225E3}" srcOrd="1" destOrd="0" parTransId="{4256FE79-9700-4D9C-B96A-D22D2610D15E}" sibTransId="{D107FEA0-4CE3-4301-A175-A563AC2A8E4C}"/>
    <dgm:cxn modelId="{9D0EF475-3186-4EFE-994B-05EBF9BED750}" type="presOf" srcId="{EBD7E039-1332-488A-928C-4365B8298CE3}" destId="{EF49C5CB-6277-400A-9896-AE9DA720890F}" srcOrd="0" destOrd="0" presId="urn:microsoft.com/office/officeart/2005/8/layout/arrow5"/>
    <dgm:cxn modelId="{29420ECB-5EF9-4A0C-903A-EBEDEEC0A559}" type="presParOf" srcId="{AECA3C16-AEEF-430E-A74C-B732E1FB1E4E}" destId="{EF49C5CB-6277-400A-9896-AE9DA720890F}" srcOrd="0" destOrd="0" presId="urn:microsoft.com/office/officeart/2005/8/layout/arrow5"/>
    <dgm:cxn modelId="{2AE3F584-0499-4C92-97C8-F8AE6D95ABF5}" type="presParOf" srcId="{AECA3C16-AEEF-430E-A74C-B732E1FB1E4E}" destId="{D9C5211C-92F4-4FC5-A6D8-2D859F9C176F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49C5CB-6277-400A-9896-AE9DA720890F}">
      <dsp:nvSpPr>
        <dsp:cNvPr id="0" name=""/>
        <dsp:cNvSpPr/>
      </dsp:nvSpPr>
      <dsp:spPr>
        <a:xfrm rot="16200000">
          <a:off x="1818" y="651628"/>
          <a:ext cx="3914185" cy="3914185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itchFamily="18" charset="0"/>
              <a:ea typeface="Calibri" pitchFamily="34" charset="0"/>
              <a:cs typeface="Times New Roman" pitchFamily="18" charset="0"/>
            </a:rPr>
            <a:t>ЦЕЛЬЮ работы педагога-психолога с детьми, имеющими ТМНР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1818" y="1630174"/>
        <a:ext cx="3229203" cy="1957093"/>
      </dsp:txXfrm>
    </dsp:sp>
    <dsp:sp modelId="{D9C5211C-92F4-4FC5-A6D8-2D859F9C176F}">
      <dsp:nvSpPr>
        <dsp:cNvPr id="0" name=""/>
        <dsp:cNvSpPr/>
      </dsp:nvSpPr>
      <dsp:spPr>
        <a:xfrm rot="5400000">
          <a:off x="4173049" y="651628"/>
          <a:ext cx="3914185" cy="3914185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900" b="0" i="0" u="none" strike="noStrike" kern="1200" cap="none" normalizeH="0" baseline="0" dirty="0" smtClean="0">
              <a:ln/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является психологическое сопровождение обучающихся с умственной отсталостью, тяжелыми и множественными нарушениями развития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4858031" y="1630174"/>
        <a:ext cx="3229203" cy="19570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BC9A1C-85E9-4945-8698-7D83C086945A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4AE62B-2DC8-4BEE-976D-EE823E674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182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AE62B-2DC8-4BEE-976D-EE823E67449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466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4AE62B-2DC8-4BEE-976D-EE823E67449C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466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597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478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429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219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626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363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953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198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328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225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274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764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92" y="260648"/>
            <a:ext cx="8568950" cy="628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16832"/>
            <a:ext cx="7859216" cy="4209331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«Психолого-педагогическое сопровождение обучающихся с умеренной умственной отсталостью (интеллектуальными нарушениями)»</a:t>
            </a:r>
          </a:p>
          <a:p>
            <a:pPr marL="0" indent="0" algn="ct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Комарова Нина Анатольевна, педагог-психолог</a:t>
            </a:r>
          </a:p>
          <a:p>
            <a:pPr marL="0" indent="0"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11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92" y="260648"/>
            <a:ext cx="8568950" cy="628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476672"/>
            <a:ext cx="7859216" cy="5649491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Особенность  </a:t>
            </a:r>
          </a:p>
          <a:p>
            <a:pPr marL="0" indent="0"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психологической диагностики:</a:t>
            </a:r>
          </a:p>
          <a:p>
            <a:pPr marL="0" indent="0"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Используемый диагностический материал: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наблюдение, анализ продуктов деятельности, включение различных заданий диагностического характера непосредственно в структуру учебных занятий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Мониторинг результатов обучения и коррекционной работы обучающихся, оценка результатов освоения СИПР и развития жизненных компетенций обучающихся (январь, май)</a:t>
            </a:r>
          </a:p>
          <a:p>
            <a:pPr marL="0" indent="0"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04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92" y="260648"/>
            <a:ext cx="8568950" cy="628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836712"/>
            <a:ext cx="7859216" cy="554461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Особенность  </a:t>
            </a:r>
          </a:p>
          <a:p>
            <a:pPr marL="0" indent="0"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коррекционно-развивающей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деятельности:</a:t>
            </a:r>
          </a:p>
          <a:p>
            <a:pPr marL="0" indent="0"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Активные методы обучения и развития</a:t>
            </a: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Психогимнастика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этюды, имитационные игры</a:t>
            </a: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Упражнения на мышечную релаксацию</a:t>
            </a: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Дыхательная гимнастика</a:t>
            </a: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Пальчиковые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игротренинги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88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92" y="260648"/>
            <a:ext cx="8568950" cy="628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92696"/>
            <a:ext cx="7859216" cy="568863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Особенность 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сихологического просвещения,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профилактики, консультирования:</a:t>
            </a:r>
          </a:p>
          <a:p>
            <a:pPr marL="0" indent="0"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Занятия для педагогов с теоретико-практической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направленностью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Индивидуальная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работа с родителями по вопросам профилактики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дезадаптации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Индивидуальные просветительские беседы с родителями по вопросам коррекции тяжелых и множественных нарушений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Индивидуальное консультирование родителей, законных представителей и педагогов по итогам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диагностики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Индивидуальное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консультирование родителей в рамках реализации мероприятий по перечню мероприятий по психолого-педагогической реабилитации,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абилитации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ребенка-инвалида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251912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92" y="260648"/>
            <a:ext cx="8568950" cy="628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476672"/>
            <a:ext cx="7859216" cy="6066674"/>
          </a:xfrm>
        </p:spPr>
        <p:txBody>
          <a:bodyPr>
            <a:normAutofit lnSpcReduction="10000"/>
          </a:bodyPr>
          <a:lstStyle/>
          <a:p>
            <a:pPr marL="0" indent="0" algn="r"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При оценке результативности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обучения должны учитываться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следующие факторы и проявления: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особенности психического, неврологического и соматического состояния каждого обучающегося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выявление результативности обучения происходит вариативно с учетом психофизического развития обучающегося в процессе выполнения перцептивных, речевых, предметных действий, графических работ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процессе предъявления и выполнения всех видов заданий обучающимся должна оказываться помощь: разъяснение, показ, дополнительные словесные, графические и жестовые инструкции; задания по подражанию, совместно распределенным действиям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оценке результативности достижений необходимо учитывать степень самостоятельности ребенка</a:t>
            </a:r>
          </a:p>
          <a:p>
            <a:pPr algn="ctr">
              <a:buFont typeface="Wingdings" pitchFamily="2" charset="2"/>
              <a:buChar char="ü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12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92" y="260648"/>
            <a:ext cx="8568950" cy="628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476672"/>
            <a:ext cx="7859216" cy="6381328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Удовлетворение особых образовательных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потребностей обучающихся с умеренной,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тяжелой и глубокой умственной отсталостью (интеллектуальными нарушениями),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тяжелыми и множественными нарушениями развития обеспечивается: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созданием оптимальных путей развития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использованием специфических методов и средств обучения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дифференцированным, «пошаговым» обучением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обязательной индивидуализацией обучения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формированием элементарных социально-бытовых навыков и навыков самообслуживания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обеспечением присмотра и ухода за обучающимися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дозированным расширением образовательного пространства внутри организации и за ее пределами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организацией обучения в разновозрастных классах (группах)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организацией взаимодействия специалистов, участвующих в обучении и воспитании обучающегося, и его семьи, обеспечивающей особую организацию всей жизни обучающегося (в условиях организации и дома)</a:t>
            </a:r>
          </a:p>
          <a:p>
            <a:pPr marL="0" indent="0"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12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92" y="260648"/>
            <a:ext cx="8568950" cy="628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476672"/>
            <a:ext cx="7859216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l="30388" t="29357" r="26164" b="8940"/>
          <a:stretch/>
        </p:blipFill>
        <p:spPr bwMode="auto">
          <a:xfrm>
            <a:off x="1249963" y="400442"/>
            <a:ext cx="6763407" cy="6003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5790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92" y="260648"/>
            <a:ext cx="8568950" cy="628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476672"/>
            <a:ext cx="7859216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40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92" y="260648"/>
            <a:ext cx="8568950" cy="628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404664"/>
            <a:ext cx="8088558" cy="5721499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Результаты и итоговые достижения</a:t>
            </a:r>
          </a:p>
          <a:p>
            <a:pPr marL="0" indent="0" algn="ct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Арка 4"/>
          <p:cNvSpPr/>
          <p:nvPr/>
        </p:nvSpPr>
        <p:spPr>
          <a:xfrm>
            <a:off x="1298867" y="3573016"/>
            <a:ext cx="7200799" cy="3103812"/>
          </a:xfrm>
          <a:prstGeom prst="blockArc">
            <a:avLst>
              <a:gd name="adj1" fmla="val 0"/>
              <a:gd name="adj2" fmla="val 18900000"/>
              <a:gd name="adj3" fmla="val 12740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sp>
      <p:sp>
        <p:nvSpPr>
          <p:cNvPr id="6" name="Круговая стрелка 5"/>
          <p:cNvSpPr/>
          <p:nvPr/>
        </p:nvSpPr>
        <p:spPr>
          <a:xfrm>
            <a:off x="1661161" y="696692"/>
            <a:ext cx="6915073" cy="3611541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sp>
      <p:sp>
        <p:nvSpPr>
          <p:cNvPr id="4" name="Прямоугольник 3"/>
          <p:cNvSpPr/>
          <p:nvPr/>
        </p:nvSpPr>
        <p:spPr>
          <a:xfrm>
            <a:off x="2756394" y="1625302"/>
            <a:ext cx="472460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образования обучающихся с умственной отсталостью (интеллектуальными нарушениями). Приказ Министерства образования и науки Российской Федерации №1599 от 19.12.2014 г.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4077072"/>
            <a:ext cx="54726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обучающийся с умственной отсталостью </a:t>
            </a:r>
          </a:p>
          <a:p>
            <a:pPr lvl="0"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(умеренной, тяжелой, глубокой,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тяжелыми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множественными нарушениями развития)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получает образование, которое по содержанию и итоговым достижениям не соотносится к моменту завершения школьного обучения с содержанием и итоговыми достижениями сверстников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не имеющих ограничений здоровья, в пролонгированные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сроки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36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92" y="260648"/>
            <a:ext cx="8568950" cy="628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16832"/>
            <a:ext cx="7859216" cy="4209331"/>
          </a:xfrm>
        </p:spPr>
        <p:txBody>
          <a:bodyPr/>
          <a:lstStyle/>
          <a:p>
            <a:pPr marL="0" indent="0" algn="ct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1043608" y="3401997"/>
            <a:ext cx="5688632" cy="2691299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Основным ожидаемым результатом освоения обучающимся АООП по варианту 2 является развитие жизненной компетенции, позволяющей достичь максимальной самостоятельности (в соответствии с его психическими и физическими возможностями) в решении повседневных задач, включение в жизнь общества через индивидуальное поэтапное и планомерное расширение жизненного опыта и повседневных социальных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контактов</a:t>
            </a:r>
            <a:endParaRPr lang="ru-RU" sz="1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779912" y="548680"/>
            <a:ext cx="4500500" cy="2508966"/>
          </a:xfrm>
          <a:prstGeom prst="round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Обязательной является специальная организация среды для реализации особых образовательных потребностей обучающегося, развитие его жизненной компетенции в разных социальных сферах (образовательной, семейной, досуговой, трудовой и других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Двойная стрелка влево/вверх 8"/>
          <p:cNvSpPr/>
          <p:nvPr/>
        </p:nvSpPr>
        <p:spPr>
          <a:xfrm rot="10800000">
            <a:off x="1446762" y="1546005"/>
            <a:ext cx="2304256" cy="1841861"/>
          </a:xfrm>
          <a:prstGeom prst="lef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88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92" y="260648"/>
            <a:ext cx="8568950" cy="628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548680"/>
            <a:ext cx="8160566" cy="5994666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К жизненным компетенциям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относятся:</a:t>
            </a:r>
          </a:p>
          <a:p>
            <a:pPr marL="0" indent="0"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Адекватность представлений о собственных возможностях и ограничениях, о насущно необходимом жизнеобеспечении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Способность вступать в коммуникацию со взрослыми по вопросам медицинского сопровождения и создания специальных условий для пребывания в школе, своих нуждах и правах в организации обучения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Владение социально-бытовыми умениями в повседневной жизни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Владение навыками коммуникации и принятыми ритуалами социального взаимодействия (то есть самой формой поведения, его социальным рисунком)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Осмысление и дифференциация картины мира, ее временно-пространственной ориентации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Осмысление социального окружения, своего места в нем, принятие соответствующих возрасту ценностей о социальных ролей</a:t>
            </a:r>
            <a:endParaRPr lang="ru-RU" sz="29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04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92" y="260648"/>
            <a:ext cx="8568950" cy="628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332656"/>
            <a:ext cx="7859216" cy="5793507"/>
          </a:xfrm>
        </p:spPr>
        <p:txBody>
          <a:bodyPr>
            <a:normAutofit/>
          </a:bodyPr>
          <a:lstStyle/>
          <a:p>
            <a:pPr marL="0" indent="0" algn="r">
              <a:lnSpc>
                <a:spcPct val="80000"/>
              </a:lnSpc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Динамика формирования жизненных</a:t>
            </a:r>
          </a:p>
          <a:p>
            <a:pPr marL="0" indent="0" algn="r">
              <a:lnSpc>
                <a:spcPct val="80000"/>
              </a:lnSpc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компетенций обучающихся </a:t>
            </a:r>
          </a:p>
          <a:p>
            <a:pPr marL="0" indent="0" algn="r">
              <a:lnSpc>
                <a:spcPct val="80000"/>
              </a:lnSpc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умеренной умственной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отсталостью </a:t>
            </a:r>
          </a:p>
          <a:p>
            <a:pPr marL="0" indent="0" algn="r"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(интеллектуальными нарушениями) </a:t>
            </a:r>
          </a:p>
          <a:p>
            <a:pPr marL="0" indent="0"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623956159"/>
              </p:ext>
            </p:extLst>
          </p:nvPr>
        </p:nvGraphicFramePr>
        <p:xfrm>
          <a:off x="-121320" y="1628800"/>
          <a:ext cx="9265320" cy="52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1664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92" y="260648"/>
            <a:ext cx="8568950" cy="628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7077134"/>
              </p:ext>
            </p:extLst>
          </p:nvPr>
        </p:nvGraphicFramePr>
        <p:xfrm>
          <a:off x="827088" y="908720"/>
          <a:ext cx="8089054" cy="52174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7004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92" y="260648"/>
            <a:ext cx="8568950" cy="628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548680"/>
            <a:ext cx="5568278" cy="86409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Содержание деятельности педагога-психолога направлено на решение следующих задач: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475656" y="1196752"/>
            <a:ext cx="6768752" cy="792088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Преодоление (сглаживание) специфических нарушений развития у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обучающихся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1547664" y="3933056"/>
            <a:ext cx="6768752" cy="792088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Подготовка и создание условий психолого-педагогической преемственности при переход из 4-го в 5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1475656" y="2071441"/>
            <a:ext cx="6768752" cy="792088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Психологическое сопровождение обучающихся первых классов на этапе адаптации к школе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1475656" y="2997321"/>
            <a:ext cx="6768752" cy="792088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Психологическое сопровождение и осуществление динамических наблюдений за обучающимися 2-3-х классов</a:t>
            </a:r>
            <a:r>
              <a:rPr lang="ru-RU" sz="800" dirty="0"/>
              <a:t>.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1565786" y="5877272"/>
            <a:ext cx="6768752" cy="666074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Консультирование всех участников образовательного процесса</a:t>
            </a: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1547664" y="4869159"/>
            <a:ext cx="6786874" cy="893345"/>
          </a:xfrm>
          <a:prstGeom prst="flowChartAlternate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Оказание специализированной помощи обучающимся с умеренной, тяжелой,  глубокой умственной отсталостью (интеллектуальными  нарушениями), тяжелыми и множественными нарушениями развития</a:t>
            </a:r>
          </a:p>
        </p:txBody>
      </p:sp>
    </p:spTree>
    <p:extLst>
      <p:ext uri="{BB962C8B-B14F-4D97-AF65-F5344CB8AC3E}">
        <p14:creationId xmlns:p14="http://schemas.microsoft.com/office/powerpoint/2010/main" val="227004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92" y="260648"/>
            <a:ext cx="8568950" cy="628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7192" y="2276872"/>
            <a:ext cx="3378139" cy="38492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Пример плана работы психолого-педагогического консилиума на учебный год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93" t="23437" r="18105" b="8518"/>
          <a:stretch/>
        </p:blipFill>
        <p:spPr bwMode="auto">
          <a:xfrm>
            <a:off x="3725331" y="190755"/>
            <a:ext cx="5206182" cy="6636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004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92" y="260648"/>
            <a:ext cx="8568950" cy="628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548680"/>
            <a:ext cx="8160566" cy="5994667"/>
          </a:xfrm>
        </p:spPr>
        <p:txBody>
          <a:bodyPr>
            <a:normAutofit/>
          </a:bodyPr>
          <a:lstStyle/>
          <a:p>
            <a:pPr marL="0" indent="0" algn="r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Рекомендации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ППк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по организации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сопровождения обучающегося на основании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медицинского заключения могут </a:t>
            </a: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включать условия обучения, требующие организации обучения по индивидуальному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учебному плану, учебному расписанию, медицинского сопровождения:</a:t>
            </a:r>
          </a:p>
          <a:p>
            <a:pPr marL="0" indent="0" algn="r">
              <a:spcBef>
                <a:spcPts val="0"/>
              </a:spcBef>
              <a:buNone/>
            </a:pPr>
            <a:endParaRPr lang="ru-RU" sz="20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дополнительный выходной день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организация дополнительной двигательной нагрузки в течение учебного дня/снижение двигательной нагрузки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предоставление дополнительных перерывов для приема пищи, лекарств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снижение объема задаваемой на дом работы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предоставление услуг ассистента (помощника), оказывающего обучающимся необходимую техническую помощь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другие условия психолого-педагогического сопровождения в рамках компетенции Организации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04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732</Words>
  <Application>Microsoft Office PowerPoint</Application>
  <PresentationFormat>Экран (4:3)</PresentationFormat>
  <Paragraphs>101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2025-11-24T11:30:16Z</dcterms:created>
  <dcterms:modified xsi:type="dcterms:W3CDTF">2025-11-24T12:29:09Z</dcterms:modified>
</cp:coreProperties>
</file>